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3" r:id="rId4"/>
    <p:sldId id="281" r:id="rId5"/>
    <p:sldId id="259" r:id="rId6"/>
    <p:sldId id="260" r:id="rId7"/>
    <p:sldId id="268" r:id="rId8"/>
    <p:sldId id="261" r:id="rId9"/>
    <p:sldId id="269" r:id="rId10"/>
    <p:sldId id="265" r:id="rId11"/>
    <p:sldId id="263" r:id="rId12"/>
    <p:sldId id="264" r:id="rId13"/>
    <p:sldId id="267" r:id="rId14"/>
    <p:sldId id="271" r:id="rId15"/>
    <p:sldId id="270" r:id="rId16"/>
    <p:sldId id="266" r:id="rId17"/>
    <p:sldId id="273" r:id="rId18"/>
    <p:sldId id="274" r:id="rId19"/>
    <p:sldId id="276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41"/>
    <p:restoredTop sz="96327"/>
  </p:normalViewPr>
  <p:slideViewPr>
    <p:cSldViewPr snapToGrid="0" snapToObjects="1">
      <p:cViewPr>
        <p:scale>
          <a:sx n="140" d="100"/>
          <a:sy n="140" d="100"/>
        </p:scale>
        <p:origin x="452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410120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6B1B6-F095-0144-BA1C-8339DD4B83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Analysis of collisions and police incidents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DD074F-F9B3-BF4D-99DF-7AE5E7D75C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Rohin Garg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Data 205</a:t>
            </a:r>
          </a:p>
        </p:txBody>
      </p:sp>
    </p:spTree>
    <p:extLst>
      <p:ext uri="{BB962C8B-B14F-4D97-AF65-F5344CB8AC3E}">
        <p14:creationId xmlns:p14="http://schemas.microsoft.com/office/powerpoint/2010/main" val="343809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ADF1045-FC61-45F9-B214-2286C9675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54A3C13-0B86-8F4D-91E0-EE3F033F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750098"/>
            <a:ext cx="5550357" cy="104923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/>
              <a:t>What is the distribution of dispatch time for the cities with the highest number of incidents?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127A99-2019-1A49-A753-D62EAAB7A95D}"/>
              </a:ext>
            </a:extLst>
          </p:cNvPr>
          <p:cNvSpPr txBox="1"/>
          <p:nvPr/>
        </p:nvSpPr>
        <p:spPr>
          <a:xfrm>
            <a:off x="391528" y="2015732"/>
            <a:ext cx="5013602" cy="39480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Highest Dispatch Times</a:t>
            </a:r>
          </a:p>
          <a:p>
            <a:pPr marL="5715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dirty="0"/>
              <a:t>	1. Silver Spring</a:t>
            </a:r>
          </a:p>
          <a:p>
            <a:pPr marL="5715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dirty="0"/>
              <a:t>	2. Gaithersburg</a:t>
            </a:r>
          </a:p>
          <a:p>
            <a:pPr marL="5715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dirty="0"/>
              <a:t>	3. Rockville</a:t>
            </a:r>
          </a:p>
          <a:p>
            <a:pPr marL="342900" indent="-28575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Conducted Chi-squares test to determine if there was a statistically significant difference between the dispatch times.</a:t>
            </a:r>
          </a:p>
          <a:p>
            <a:pPr marL="800100" lvl="1" indent="-28575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P– Value was &lt; 0.05, therefore if you live in Gaithersburg or Rockville, you are more likely to experience lower dispatch times.</a:t>
            </a:r>
          </a:p>
          <a:p>
            <a:pPr marL="5715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endParaRPr lang="en-US" dirty="0"/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86EF3C3D-E37C-C846-91D0-DA35E1291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891" y="0"/>
            <a:ext cx="3745512" cy="3708058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funnel chart&#10;&#10;Description automatically generated">
            <a:extLst>
              <a:ext uri="{FF2B5EF4-FFF2-40B4-BE49-F238E27FC236}">
                <a16:creationId xmlns:a16="http://schemas.microsoft.com/office/drawing/2014/main" id="{31D10934-F117-FE42-8648-1FF757D45B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965"/>
          <a:stretch/>
        </p:blipFill>
        <p:spPr>
          <a:xfrm>
            <a:off x="6096000" y="3828263"/>
            <a:ext cx="6095697" cy="302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77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54A3C13-0B86-8F4D-91E0-EE3F033F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1" y="967810"/>
            <a:ext cx="4176511" cy="79824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/>
              <a:t>What are the most frequent agencies used?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127A99-2019-1A49-A753-D62EAAB7A95D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Y – Axis is using logarithmic scaling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Most frequent agencies used</a:t>
            </a:r>
          </a:p>
          <a:p>
            <a:pPr marL="857250" lvl="1" indent="-3429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AutoNum type="arabicPeriod"/>
            </a:pPr>
            <a:r>
              <a:rPr lang="en-US" dirty="0"/>
              <a:t>Montgomery County Police</a:t>
            </a:r>
          </a:p>
          <a:p>
            <a:pPr marL="857250" lvl="1" indent="-3429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AutoNum type="arabicPeriod"/>
            </a:pPr>
            <a:r>
              <a:rPr lang="en-US" dirty="0"/>
              <a:t>Rockville Police Department</a:t>
            </a:r>
          </a:p>
          <a:p>
            <a:pPr marL="857250" lvl="1" indent="-3429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AutoNum type="arabicPeriod"/>
            </a:pPr>
            <a:r>
              <a:rPr lang="en-US" dirty="0"/>
              <a:t>Gaithersburg Police Department</a:t>
            </a:r>
          </a:p>
          <a:p>
            <a:pPr marL="857250" lvl="1" indent="-3429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AutoNum type="arabicPeriod"/>
            </a:pPr>
            <a:r>
              <a:rPr lang="en-US" dirty="0"/>
              <a:t>Takoma Park Police Department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17DB8123-C952-DF49-B260-D08636DB2C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83" t="10638" r="28622"/>
          <a:stretch/>
        </p:blipFill>
        <p:spPr>
          <a:xfrm>
            <a:off x="5961888" y="-1"/>
            <a:ext cx="6229809" cy="685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99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54A3C13-0B86-8F4D-91E0-EE3F033F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How common is a hit and run?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127A99-2019-1A49-A753-D62EAAB7A95D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Shows the frequency of Hit &amp; Runs for each type of incident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Property Damage Crash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Injury Crash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Fatal Crash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Y – Axis is logarithmically scaled.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01974964-A8D2-A240-940F-F87FED44D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64" y="0"/>
            <a:ext cx="5736033" cy="686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61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F172B0D7-6709-466E-A145-AEA4267F2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FF7151-9DEA-4E5B-9294-2D36AAD3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A3C13-0B86-8F4D-91E0-EE3F033F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5" y="1538978"/>
            <a:ext cx="5611923" cy="31527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Which types of collisions most results in a hit and run?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F735B68-7B50-4B28-B680-79A194AFD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8D6540B-669D-4156-A31F-C1697D3E8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BCD4603-463F-D04E-8164-AFAE5D719F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77" b="11731"/>
          <a:stretch/>
        </p:blipFill>
        <p:spPr>
          <a:xfrm>
            <a:off x="6675120" y="-24427"/>
            <a:ext cx="5516577" cy="688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21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F172B0D7-6709-466E-A145-AEA4267F2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FF7151-9DEA-4E5B-9294-2D36AAD3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A3C13-0B86-8F4D-91E0-EE3F033F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89890"/>
            <a:ext cx="3858768" cy="39219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/>
              <a:t>How has the frequency of suicidal incidents changed from 2017-2020?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F735B68-7B50-4B28-B680-79A194AFD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8D6540B-669D-4156-A31F-C1697D3E8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04B1D06-AB33-4040-9185-D990F3BAD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372" y="-1"/>
            <a:ext cx="8061325" cy="68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17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F172B0D7-6709-466E-A145-AEA4267F2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FF7151-9DEA-4E5B-9294-2D36AAD3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F735B68-7B50-4B28-B680-79A194AFD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8D6540B-669D-4156-A31F-C1697D3E8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F5A5623-B2E3-1B4F-9B3D-6FAF339ACF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2" t="15755" r="16162" b="15070"/>
          <a:stretch/>
        </p:blipFill>
        <p:spPr>
          <a:xfrm>
            <a:off x="-1" y="-1"/>
            <a:ext cx="12191695" cy="685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4A3C13-0B86-8F4D-91E0-EE3F033F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3757" y="223075"/>
            <a:ext cx="2946827" cy="2110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Map of suicidal incidents per zip code</a:t>
            </a:r>
          </a:p>
        </p:txBody>
      </p:sp>
    </p:spTree>
    <p:extLst>
      <p:ext uri="{BB962C8B-B14F-4D97-AF65-F5344CB8AC3E}">
        <p14:creationId xmlns:p14="http://schemas.microsoft.com/office/powerpoint/2010/main" val="3007249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54A3C13-0B86-8F4D-91E0-EE3F033F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/>
              <a:t>Which zip codes have the highest rate of suicidal incidents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127A99-2019-1A49-A753-D62EAAB7A95D}"/>
              </a:ext>
            </a:extLst>
          </p:cNvPr>
          <p:cNvSpPr txBox="1"/>
          <p:nvPr/>
        </p:nvSpPr>
        <p:spPr>
          <a:xfrm>
            <a:off x="1451580" y="2147924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Shows the suicidal incident rate for each ZIP Code.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1 – 20850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Located in Rockville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2 – 20910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Located in Silver Spring and Takoma Park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C76A095B-E11B-B84B-901D-9ADE9C84F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193" y="173738"/>
            <a:ext cx="6376504" cy="651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84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F172B0D7-6709-466E-A145-AEA4267F2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FF7151-9DEA-4E5B-9294-2D36AAD3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A3C13-0B86-8F4D-91E0-EE3F033F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159" y="1496456"/>
            <a:ext cx="3927121" cy="3152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Which ZIP Codes have the highest rate of children aged from 10-19?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F735B68-7B50-4B28-B680-79A194AFD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8D6540B-669D-4156-A31F-C1697D3E8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art, bar chart, histogram&#10;&#10;Description automatically generated">
            <a:extLst>
              <a:ext uri="{FF2B5EF4-FFF2-40B4-BE49-F238E27FC236}">
                <a16:creationId xmlns:a16="http://schemas.microsoft.com/office/drawing/2014/main" id="{4C6FF6D6-B055-2944-B5C8-215629670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017" y="0"/>
            <a:ext cx="6810680" cy="687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88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F172B0D7-6709-466E-A145-AEA4267F2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FF7151-9DEA-4E5B-9294-2D36AAD3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A3C13-0B86-8F4D-91E0-EE3F033F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493" y="886968"/>
            <a:ext cx="4397963" cy="39044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  <a:spcAft>
                <a:spcPts val="20"/>
              </a:spcAft>
            </a:pPr>
            <a:r>
              <a:rPr lang="en-US" dirty="0"/>
              <a:t>Heatmap depicting the relationship between the suicidal incident rate and children aged 10-19 rate in 5 common zip codes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F735B68-7B50-4B28-B680-79A194AFD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8D6540B-669D-4156-A31F-C1697D3E8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8BFEDBD8-97A7-EA47-B742-AE79ABA57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528" y="0"/>
            <a:ext cx="6824169" cy="687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7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D948-8EF2-D14A-B03A-E1EE4182D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694791"/>
            <a:ext cx="9603275" cy="695097"/>
          </a:xfrm>
        </p:spPr>
        <p:txBody>
          <a:bodyPr/>
          <a:lstStyle/>
          <a:p>
            <a:r>
              <a:rPr lang="en-US" dirty="0"/>
              <a:t>Recommendations to strengthen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DF28D-563D-D444-A969-54DDFEBF5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527047"/>
            <a:ext cx="9868693" cy="4352698"/>
          </a:xfrm>
        </p:spPr>
        <p:txBody>
          <a:bodyPr>
            <a:normAutofit fontScale="92500"/>
          </a:bodyPr>
          <a:lstStyle/>
          <a:p>
            <a:pPr>
              <a:lnSpc>
                <a:spcPct val="160000"/>
              </a:lnSpc>
            </a:pPr>
            <a:r>
              <a:rPr lang="en-US" sz="1600" dirty="0"/>
              <a:t>I would recommend for the Police Dispatched Incidents data to add variables regarding the victim of the incident. Therefore, one could create more inferences from the incidents. In my case, I would’ve used the ages of the victims in the suicidal incidents to investigate deeper on whether children specifically have a higher rate of suicidal incidents.</a:t>
            </a:r>
          </a:p>
          <a:p>
            <a:pPr marL="0" indent="0">
              <a:lnSpc>
                <a:spcPct val="160000"/>
              </a:lnSpc>
              <a:buNone/>
            </a:pPr>
            <a:endParaRPr lang="en-US" sz="1600" dirty="0"/>
          </a:p>
          <a:p>
            <a:pPr>
              <a:lnSpc>
                <a:spcPct val="160000"/>
              </a:lnSpc>
            </a:pPr>
            <a:r>
              <a:rPr lang="en-US" sz="1600" dirty="0"/>
              <a:t>Add a note explaining that a lower Priority Level means that the actual priority is higher.  I was confused about this and had it backwards for the first couple weeks working on the project.</a:t>
            </a:r>
          </a:p>
          <a:p>
            <a:pPr marL="0" indent="0">
              <a:lnSpc>
                <a:spcPct val="160000"/>
              </a:lnSpc>
              <a:buNone/>
            </a:pPr>
            <a:endParaRPr lang="en-US" sz="1600" dirty="0"/>
          </a:p>
          <a:p>
            <a:pPr>
              <a:lnSpc>
                <a:spcPct val="160000"/>
              </a:lnSpc>
            </a:pPr>
            <a:r>
              <a:rPr lang="en-US" sz="1600" dirty="0"/>
              <a:t>For the “Crash Reporting Incidents” dataset, I would recommend to add a column depicting the type of vehicle or vehicles involved in the collision. Therefore, one can analyze if certain car models or car brands have a higher rate of collision over a period of time.</a:t>
            </a:r>
          </a:p>
        </p:txBody>
      </p:sp>
    </p:spTree>
    <p:extLst>
      <p:ext uri="{BB962C8B-B14F-4D97-AF65-F5344CB8AC3E}">
        <p14:creationId xmlns:p14="http://schemas.microsoft.com/office/powerpoint/2010/main" val="93421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2E4B0-019B-B94C-BDE7-5869BCA03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731" y="1240393"/>
            <a:ext cx="9607661" cy="588408"/>
          </a:xfrm>
        </p:spPr>
        <p:txBody>
          <a:bodyPr/>
          <a:lstStyle/>
          <a:p>
            <a:r>
              <a:rPr lang="en-US" dirty="0"/>
              <a:t>Police dispatched incidents</a:t>
            </a:r>
          </a:p>
        </p:txBody>
      </p:sp>
      <p:pic>
        <p:nvPicPr>
          <p:cNvPr id="11" name="Picture 10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6B9D14B9-6647-E54A-B3BF-A24DF3A8F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4" t="1582" r="1773" b="1731"/>
          <a:stretch/>
        </p:blipFill>
        <p:spPr>
          <a:xfrm>
            <a:off x="271109" y="2452910"/>
            <a:ext cx="7542884" cy="2483231"/>
          </a:xfrm>
          <a:prstGeom prst="rect">
            <a:avLst/>
          </a:prstGeom>
        </p:spPr>
      </p:pic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91898985-4D58-BD4E-9ADE-7F21557652FE}"/>
              </a:ext>
            </a:extLst>
          </p:cNvPr>
          <p:cNvSpPr txBox="1">
            <a:spLocks/>
          </p:cNvSpPr>
          <p:nvPr/>
        </p:nvSpPr>
        <p:spPr>
          <a:xfrm>
            <a:off x="8069137" y="2768500"/>
            <a:ext cx="3737706" cy="2033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/>
              <a:t>Imported from </a:t>
            </a:r>
            <a:r>
              <a:rPr lang="en-US" sz="1800" dirty="0" err="1"/>
              <a:t>DataMontgomery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Contains a list of Police Dispatched Incidents records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Updated 4 times daily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805K Rows, 26 Columns</a:t>
            </a:r>
          </a:p>
        </p:txBody>
      </p:sp>
    </p:spTree>
    <p:extLst>
      <p:ext uri="{BB962C8B-B14F-4D97-AF65-F5344CB8AC3E}">
        <p14:creationId xmlns:p14="http://schemas.microsoft.com/office/powerpoint/2010/main" val="821299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636AA3-BC41-474F-8083-26BF29172861}"/>
              </a:ext>
            </a:extLst>
          </p:cNvPr>
          <p:cNvSpPr txBox="1"/>
          <p:nvPr/>
        </p:nvSpPr>
        <p:spPr>
          <a:xfrm>
            <a:off x="256853" y="545880"/>
            <a:ext cx="803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Thank you so much to…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1CA011-D7A5-2549-B262-F906F4346468}"/>
              </a:ext>
            </a:extLst>
          </p:cNvPr>
          <p:cNvSpPr txBox="1"/>
          <p:nvPr/>
        </p:nvSpPr>
        <p:spPr>
          <a:xfrm>
            <a:off x="3051424" y="1346738"/>
            <a:ext cx="4532716" cy="3269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The Montgomery County Government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Victoria Lewis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 err="1"/>
              <a:t>dataMontgomery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Professor Iapalucci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Professor </a:t>
            </a:r>
            <a:r>
              <a:rPr lang="en-US" sz="2000" dirty="0" err="1"/>
              <a:t>Saidi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Professor Mohammed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Fellow Students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EC9272-40D9-DD42-9917-1931809FD7E9}"/>
              </a:ext>
            </a:extLst>
          </p:cNvPr>
          <p:cNvSpPr txBox="1"/>
          <p:nvPr/>
        </p:nvSpPr>
        <p:spPr>
          <a:xfrm>
            <a:off x="4474364" y="4829313"/>
            <a:ext cx="803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for your support and direction throughout this program!</a:t>
            </a:r>
          </a:p>
        </p:txBody>
      </p:sp>
    </p:spTree>
    <p:extLst>
      <p:ext uri="{BB962C8B-B14F-4D97-AF65-F5344CB8AC3E}">
        <p14:creationId xmlns:p14="http://schemas.microsoft.com/office/powerpoint/2010/main" val="3406185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2E4B0-019B-B94C-BDE7-5869BCA03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731" y="1240393"/>
            <a:ext cx="9607661" cy="588408"/>
          </a:xfrm>
        </p:spPr>
        <p:txBody>
          <a:bodyPr/>
          <a:lstStyle/>
          <a:p>
            <a:r>
              <a:rPr lang="en-US" dirty="0"/>
              <a:t>Crash reporting – incidents dataset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91898985-4D58-BD4E-9ADE-7F21557652FE}"/>
              </a:ext>
            </a:extLst>
          </p:cNvPr>
          <p:cNvSpPr txBox="1">
            <a:spLocks/>
          </p:cNvSpPr>
          <p:nvPr/>
        </p:nvSpPr>
        <p:spPr>
          <a:xfrm>
            <a:off x="7971708" y="2409881"/>
            <a:ext cx="3904704" cy="28479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/>
              <a:t>Imported from </a:t>
            </a:r>
            <a:r>
              <a:rPr lang="en-US" sz="1800" dirty="0" err="1"/>
              <a:t>DataMontgomery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Provides general information about each collision and details of all traffic collisions occurring on county and local roadways within Montgomery County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Updated Weekly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67.8K Rows, 44 Columns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A lot of missing values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AADEB77B-AF59-634A-B56B-C85131E2F2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" t="1695" r="2021" b="7722"/>
          <a:stretch/>
        </p:blipFill>
        <p:spPr>
          <a:xfrm>
            <a:off x="132708" y="2464745"/>
            <a:ext cx="7717361" cy="268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85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2E4B0-019B-B94C-BDE7-5869BCA03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731" y="1240393"/>
            <a:ext cx="9607661" cy="588408"/>
          </a:xfrm>
        </p:spPr>
        <p:txBody>
          <a:bodyPr/>
          <a:lstStyle/>
          <a:p>
            <a:r>
              <a:rPr lang="en-US" dirty="0"/>
              <a:t>Census data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91898985-4D58-BD4E-9ADE-7F21557652FE}"/>
              </a:ext>
            </a:extLst>
          </p:cNvPr>
          <p:cNvSpPr txBox="1">
            <a:spLocks/>
          </p:cNvSpPr>
          <p:nvPr/>
        </p:nvSpPr>
        <p:spPr>
          <a:xfrm>
            <a:off x="7388028" y="2602614"/>
            <a:ext cx="4296870" cy="2426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Imported dataset showing variables pertaining to each ZIP Code in MD</a:t>
            </a:r>
          </a:p>
          <a:p>
            <a:pPr>
              <a:lnSpc>
                <a:spcPct val="100000"/>
              </a:lnSpc>
            </a:pPr>
            <a:r>
              <a:rPr lang="en-US" dirty="0"/>
              <a:t>Variables of interest: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ZIP Code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Total Population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Variables showing the number of children at certain age ranges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A5931E6-7CDC-0B4D-B2C2-F1F1E547D6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" t="3523" r="3892" b="3120"/>
          <a:stretch/>
        </p:blipFill>
        <p:spPr>
          <a:xfrm>
            <a:off x="507102" y="2170400"/>
            <a:ext cx="6673303" cy="358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91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A3C13-0B86-8F4D-91E0-EE3F033F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751" y="226198"/>
            <a:ext cx="9603275" cy="10492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000" cap="none" dirty="0"/>
              <a:t>How often are incidents classified as a certain priority level and how does the priority level affect dispatch time?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6D04473-A324-CB48-AEF6-3C324EB65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3" y="1709236"/>
            <a:ext cx="3966361" cy="3817623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8AB42D19-9559-D542-8368-7D50EF0D7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565" y="1709237"/>
            <a:ext cx="3895531" cy="38176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127A99-2019-1A49-A753-D62EAAB7A95D}"/>
              </a:ext>
            </a:extLst>
          </p:cNvPr>
          <p:cNvSpPr txBox="1"/>
          <p:nvPr/>
        </p:nvSpPr>
        <p:spPr>
          <a:xfrm>
            <a:off x="8250096" y="3419813"/>
            <a:ext cx="3645196" cy="25773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dirty="0"/>
              <a:t>The highest number of incidents are classified as Priority Level 1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dirty="0"/>
              <a:t>The higher the priority, the quicker a police officer is dispatched.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dirty="0"/>
              <a:t>Priority Level 5 contained very little incidents which skewed the data for that level.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DD6AAE-E3B3-B749-A6C7-3AFF636003BA}"/>
              </a:ext>
            </a:extLst>
          </p:cNvPr>
          <p:cNvSpPr/>
          <p:nvPr/>
        </p:nvSpPr>
        <p:spPr>
          <a:xfrm>
            <a:off x="8250096" y="1655195"/>
            <a:ext cx="3851892" cy="1330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dirty="0"/>
              <a:t>NOTE: Smallest priority level means a higher priority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dirty="0"/>
              <a:t>Priority Level 0 is the highest priority</a:t>
            </a:r>
          </a:p>
          <a:p>
            <a:pPr marL="742950" lvl="1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500" dirty="0"/>
              <a:t>Priority Level 5 is the lowest priority</a:t>
            </a:r>
          </a:p>
        </p:txBody>
      </p:sp>
    </p:spTree>
    <p:extLst>
      <p:ext uri="{BB962C8B-B14F-4D97-AF65-F5344CB8AC3E}">
        <p14:creationId xmlns:p14="http://schemas.microsoft.com/office/powerpoint/2010/main" val="2488538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54A3C13-0B86-8F4D-91E0-EE3F033F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Which cities have the most incidents?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127A99-2019-1A49-A753-D62EAAB7A95D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Y – Axis is using logarithmic scaling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Most common cities with incidents</a:t>
            </a:r>
          </a:p>
          <a:p>
            <a:pPr marL="857250" lvl="1" indent="-3429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AutoNum type="arabicPeriod"/>
            </a:pPr>
            <a:r>
              <a:rPr lang="en-US" dirty="0"/>
              <a:t>Silver Spring (Highlighted)</a:t>
            </a:r>
          </a:p>
          <a:p>
            <a:pPr marL="857250" lvl="1" indent="-3429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AutoNum type="arabicPeriod"/>
            </a:pPr>
            <a:r>
              <a:rPr lang="en-US" dirty="0"/>
              <a:t>Rockville (Highlighted)</a:t>
            </a:r>
          </a:p>
          <a:p>
            <a:pPr marL="857250" lvl="1" indent="-3429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AutoNum type="arabicPeriod"/>
            </a:pPr>
            <a:r>
              <a:rPr lang="en-US" dirty="0"/>
              <a:t>Gaithersburg (Highlighted</a:t>
            </a:r>
          </a:p>
          <a:p>
            <a:pPr marL="857250" lvl="1" indent="-3429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AutoNum type="arabicPeriod"/>
            </a:pPr>
            <a:r>
              <a:rPr lang="en-US" dirty="0"/>
              <a:t>Germantown</a:t>
            </a:r>
          </a:p>
          <a:p>
            <a:pPr marL="857250" lvl="1" indent="-3429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AutoNum type="arabicPeriod"/>
            </a:pPr>
            <a:r>
              <a:rPr lang="en-US" dirty="0"/>
              <a:t>Bethesda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5D4D2C34-2444-E840-A048-33453E501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3636"/>
            <a:ext cx="6095697" cy="691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42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F172B0D7-6709-466E-A145-AEA4267F2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FF7151-9DEA-4E5B-9294-2D36AAD3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F735B68-7B50-4B28-B680-79A194AFD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8D6540B-669D-4156-A31F-C1697D3E8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DB25B2A-02A4-424C-8216-62FDFCC05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42" t="3942" r="11456" b="5968"/>
          <a:stretch/>
        </p:blipFill>
        <p:spPr>
          <a:xfrm>
            <a:off x="-239801" y="21131"/>
            <a:ext cx="1244910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4A3C13-0B86-8F4D-91E0-EE3F033F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36" y="4609302"/>
            <a:ext cx="2402816" cy="18847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Map of incidents per zip code</a:t>
            </a:r>
          </a:p>
        </p:txBody>
      </p:sp>
    </p:spTree>
    <p:extLst>
      <p:ext uri="{BB962C8B-B14F-4D97-AF65-F5344CB8AC3E}">
        <p14:creationId xmlns:p14="http://schemas.microsoft.com/office/powerpoint/2010/main" val="1056505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54A3C13-0B86-8F4D-91E0-EE3F033F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300" dirty="0"/>
              <a:t>In the 3 common cities, what are the frequencies of each priority level?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127A99-2019-1A49-A753-D62EAAB7A95D}"/>
              </a:ext>
            </a:extLst>
          </p:cNvPr>
          <p:cNvSpPr txBox="1"/>
          <p:nvPr/>
        </p:nvSpPr>
        <p:spPr>
          <a:xfrm>
            <a:off x="1451581" y="2015732"/>
            <a:ext cx="4172212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Calculating the frequencies of each priority level for the three most common cities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39EDC89-43B9-464A-B52D-6A357B9EF7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18" t="10638" r="26934"/>
          <a:stretch/>
        </p:blipFill>
        <p:spPr>
          <a:xfrm>
            <a:off x="5760720" y="0"/>
            <a:ext cx="6430977" cy="685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16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F172B0D7-6709-466E-A145-AEA4267F2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FF7151-9DEA-4E5B-9294-2D36AAD33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F735B68-7B50-4B28-B680-79A194AFD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8D6540B-669D-4156-A31F-C1697D3E8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57D91DF-4DFB-3240-9263-C3CC4208FF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4" r="12607" b="7720"/>
          <a:stretch/>
        </p:blipFill>
        <p:spPr>
          <a:xfrm>
            <a:off x="-1" y="-1"/>
            <a:ext cx="12203987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4A3C13-0B86-8F4D-91E0-EE3F033F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2093" y="5213572"/>
            <a:ext cx="3477179" cy="1534697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Map of average priority level per zip code</a:t>
            </a:r>
          </a:p>
        </p:txBody>
      </p:sp>
    </p:spTree>
    <p:extLst>
      <p:ext uri="{BB962C8B-B14F-4D97-AF65-F5344CB8AC3E}">
        <p14:creationId xmlns:p14="http://schemas.microsoft.com/office/powerpoint/2010/main" val="88415949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626</TotalTime>
  <Words>685</Words>
  <Application>Microsoft Macintosh PowerPoint</Application>
  <PresentationFormat>Widescreen</PresentationFormat>
  <Paragraphs>85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Gill Sans MT</vt:lpstr>
      <vt:lpstr>Wingdings</vt:lpstr>
      <vt:lpstr>Gallery</vt:lpstr>
      <vt:lpstr>Analysis of collisions and police incidents</vt:lpstr>
      <vt:lpstr>Police dispatched incidents</vt:lpstr>
      <vt:lpstr>Crash reporting – incidents dataset</vt:lpstr>
      <vt:lpstr>Census data</vt:lpstr>
      <vt:lpstr>How often are incidents classified as a certain priority level and how does the priority level affect dispatch time?</vt:lpstr>
      <vt:lpstr>Which cities have the most incidents?</vt:lpstr>
      <vt:lpstr>Map of incidents per zip code</vt:lpstr>
      <vt:lpstr>In the 3 common cities, what are the frequencies of each priority level?</vt:lpstr>
      <vt:lpstr>Map of average priority level per zip code</vt:lpstr>
      <vt:lpstr>What is the distribution of dispatch time for the cities with the highest number of incidents?</vt:lpstr>
      <vt:lpstr>What are the most frequent agencies used?</vt:lpstr>
      <vt:lpstr>How common is a hit and run?</vt:lpstr>
      <vt:lpstr>Which types of collisions most results in a hit and run?</vt:lpstr>
      <vt:lpstr>How has the frequency of suicidal incidents changed from 2017-2020?</vt:lpstr>
      <vt:lpstr>Map of suicidal incidents per zip code</vt:lpstr>
      <vt:lpstr>Which zip codes have the highest rate of suicidal incidents</vt:lpstr>
      <vt:lpstr>Which ZIP Codes have the highest rate of children aged from 10-19?</vt:lpstr>
      <vt:lpstr>Heatmap depicting the relationship between the suicidal incident rate and children aged 10-19 rate in 5 common zip codes</vt:lpstr>
      <vt:lpstr>Recommendations to strengthen datasets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</dc:title>
  <dc:creator>Rohin Garg</dc:creator>
  <cp:lastModifiedBy>Rohin Garg</cp:lastModifiedBy>
  <cp:revision>29</cp:revision>
  <dcterms:created xsi:type="dcterms:W3CDTF">2021-04-07T19:33:19Z</dcterms:created>
  <dcterms:modified xsi:type="dcterms:W3CDTF">2021-05-12T21:22:32Z</dcterms:modified>
</cp:coreProperties>
</file>